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sldIdLst>
    <p:sldId id="268" r:id="rId5"/>
    <p:sldId id="286" r:id="rId6"/>
    <p:sldId id="287" r:id="rId7"/>
    <p:sldId id="288" r:id="rId8"/>
    <p:sldId id="290" r:id="rId9"/>
    <p:sldId id="294" r:id="rId10"/>
    <p:sldId id="289" r:id="rId11"/>
    <p:sldId id="291" r:id="rId12"/>
    <p:sldId id="292" r:id="rId13"/>
    <p:sldId id="293"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EE0BE7-DCEE-4E2B-ACF6-1A5341E52515}" v="3" dt="2023-08-09T12:43:24.367"/>
    <p1510:client id="{EA8DF660-1A2A-0449-A089-CEC744DC03C0}" v="67" dt="2023-08-09T11:31:55.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47"/>
    <p:restoredTop sz="95230"/>
  </p:normalViewPr>
  <p:slideViewPr>
    <p:cSldViewPr snapToGrid="0" snapToObjects="1" showGuides="1">
      <p:cViewPr varScale="1">
        <p:scale>
          <a:sx n="121" d="100"/>
          <a:sy n="121" d="100"/>
        </p:scale>
        <p:origin x="816" y="16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o Sammassimo" userId="277ee32e146bdd9d" providerId="LiveId" clId="{B3EE0BE7-DCEE-4E2B-ACF6-1A5341E52515}"/>
    <pc:docChg chg="undo custSel modSld">
      <pc:chgData name="Roberto Sammassimo" userId="277ee32e146bdd9d" providerId="LiveId" clId="{B3EE0BE7-DCEE-4E2B-ACF6-1A5341E52515}" dt="2023-08-09T12:43:46.112" v="19" actId="1076"/>
      <pc:docMkLst>
        <pc:docMk/>
      </pc:docMkLst>
      <pc:sldChg chg="addSp delSp modSp mod">
        <pc:chgData name="Roberto Sammassimo" userId="277ee32e146bdd9d" providerId="LiveId" clId="{B3EE0BE7-DCEE-4E2B-ACF6-1A5341E52515}" dt="2023-08-09T12:43:46.112" v="19" actId="1076"/>
        <pc:sldMkLst>
          <pc:docMk/>
          <pc:sldMk cId="3749924451" sldId="292"/>
        </pc:sldMkLst>
        <pc:spChg chg="del">
          <ac:chgData name="Roberto Sammassimo" userId="277ee32e146bdd9d" providerId="LiveId" clId="{B3EE0BE7-DCEE-4E2B-ACF6-1A5341E52515}" dt="2023-08-09T12:43:02.983" v="7" actId="478"/>
          <ac:spMkLst>
            <pc:docMk/>
            <pc:sldMk cId="3749924451" sldId="292"/>
            <ac:spMk id="5" creationId="{3BD3FC22-F38A-F0E4-4AA0-E1E3262E9BA7}"/>
          </ac:spMkLst>
        </pc:spChg>
        <pc:spChg chg="mod">
          <ac:chgData name="Roberto Sammassimo" userId="277ee32e146bdd9d" providerId="LiveId" clId="{B3EE0BE7-DCEE-4E2B-ACF6-1A5341E52515}" dt="2023-08-09T12:42:58.653" v="5" actId="1076"/>
          <ac:spMkLst>
            <pc:docMk/>
            <pc:sldMk cId="3749924451" sldId="292"/>
            <ac:spMk id="6" creationId="{2ACE6E18-2DDE-885B-CB5D-A1A58F322AE7}"/>
          </ac:spMkLst>
        </pc:spChg>
        <pc:spChg chg="add del">
          <ac:chgData name="Roberto Sammassimo" userId="277ee32e146bdd9d" providerId="LiveId" clId="{B3EE0BE7-DCEE-4E2B-ACF6-1A5341E52515}" dt="2023-08-09T12:42:15.668" v="1" actId="22"/>
          <ac:spMkLst>
            <pc:docMk/>
            <pc:sldMk cId="3749924451" sldId="292"/>
            <ac:spMk id="8" creationId="{011B400E-A39F-8ECF-1E63-496911998F81}"/>
          </ac:spMkLst>
        </pc:spChg>
        <pc:picChg chg="add mod">
          <ac:chgData name="Roberto Sammassimo" userId="277ee32e146bdd9d" providerId="LiveId" clId="{B3EE0BE7-DCEE-4E2B-ACF6-1A5341E52515}" dt="2023-08-09T12:43:00.043" v="6" actId="1076"/>
          <ac:picMkLst>
            <pc:docMk/>
            <pc:sldMk cId="3749924451" sldId="292"/>
            <ac:picMk id="10" creationId="{31970C9B-0884-25F7-817D-3CF2D597936A}"/>
          </ac:picMkLst>
        </pc:picChg>
        <pc:picChg chg="add mod">
          <ac:chgData name="Roberto Sammassimo" userId="277ee32e146bdd9d" providerId="LiveId" clId="{B3EE0BE7-DCEE-4E2B-ACF6-1A5341E52515}" dt="2023-08-09T12:43:46.112" v="19" actId="1076"/>
          <ac:picMkLst>
            <pc:docMk/>
            <pc:sldMk cId="3749924451" sldId="292"/>
            <ac:picMk id="12" creationId="{8F0C1FDE-8579-8EB6-27E3-9FE3E2F4835B}"/>
          </ac:picMkLst>
        </pc:picChg>
        <pc:picChg chg="add mod">
          <ac:chgData name="Roberto Sammassimo" userId="277ee32e146bdd9d" providerId="LiveId" clId="{B3EE0BE7-DCEE-4E2B-ACF6-1A5341E52515}" dt="2023-08-09T12:43:44.701" v="18" actId="1076"/>
          <ac:picMkLst>
            <pc:docMk/>
            <pc:sldMk cId="3749924451" sldId="292"/>
            <ac:picMk id="14" creationId="{C7C812D6-E3F4-2E23-F9E7-21F8580C752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cxnSp>
        <p:nvCxnSpPr>
          <p:cNvPr id="30" name="Straight Connector 29">
            <a:extLst>
              <a:ext uri="{FF2B5EF4-FFF2-40B4-BE49-F238E27FC236}">
                <a16:creationId xmlns:a16="http://schemas.microsoft.com/office/drawing/2014/main" id="{73618F0E-749E-C581-1A38-63167236392E}"/>
              </a:ext>
            </a:extLst>
          </p:cNvPr>
          <p:cNvCxnSpPr/>
          <p:nvPr userDrawn="1"/>
        </p:nvCxnSpPr>
        <p:spPr>
          <a:xfrm>
            <a:off x="2261062" y="3148234"/>
            <a:ext cx="2277687" cy="0"/>
          </a:xfrm>
          <a:prstGeom prst="line">
            <a:avLst/>
          </a:prstGeom>
          <a:ln w="19050">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0406BA-9168-D77D-A577-15E5A7A60E7A}"/>
              </a:ext>
            </a:extLst>
          </p:cNvPr>
          <p:cNvCxnSpPr/>
          <p:nvPr userDrawn="1"/>
        </p:nvCxnSpPr>
        <p:spPr>
          <a:xfrm>
            <a:off x="6384175" y="3148234"/>
            <a:ext cx="2277687" cy="0"/>
          </a:xfrm>
          <a:prstGeom prst="line">
            <a:avLst/>
          </a:prstGeom>
          <a:ln w="19050">
            <a:prstDash val="sysDot"/>
            <a:tailEnd type="arrow"/>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cancer diagnostic tests</a:t>
            </a:r>
          </a:p>
        </p:txBody>
      </p:sp>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B6164-7C76-1931-4FC0-C2A4F73F911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10</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5" name="Text Placeholder 4">
            <a:extLst>
              <a:ext uri="{FF2B5EF4-FFF2-40B4-BE49-F238E27FC236}">
                <a16:creationId xmlns:a16="http://schemas.microsoft.com/office/drawing/2014/main" id="{8BF6AC7B-1457-BC67-0E00-0F1004B11EE7}"/>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p:txBody>
          <a:bodyPr/>
          <a:lstStyle/>
          <a:p>
            <a:endParaRPr lang="en-AU"/>
          </a:p>
        </p:txBody>
      </p:sp>
    </p:spTree>
    <p:extLst>
      <p:ext uri="{BB962C8B-B14F-4D97-AF65-F5344CB8AC3E}">
        <p14:creationId xmlns:p14="http://schemas.microsoft.com/office/powerpoint/2010/main" val="1102597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213C62-AE3B-FDA3-87D1-E12A5AA08847}"/>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predicting benefit 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p:txBody>
          <a:bodyPr/>
          <a:lstStyle/>
          <a:p>
            <a:r>
              <a:rPr lang="en-US" dirty="0"/>
              <a:t>Genomic Instability is a feature of certain cancers and is caused by defective DNA repair, for example when the </a:t>
            </a:r>
            <a:r>
              <a:rPr lang="en-US" i="1" dirty="0"/>
              <a:t>BRCA1</a:t>
            </a:r>
            <a:r>
              <a:rPr lang="en-US" dirty="0"/>
              <a:t> gene is lost</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21E43-6438-C558-9101-1F0743CDA992}"/>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C78330-F5D2-DAB1-D5B6-484576E5FBB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2"/>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45436-CAF1-52BB-249A-E1F153045D03}"/>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a:t>
            </a:r>
          </a:p>
        </p:txBody>
      </p:sp>
      <p:sp>
        <p:nvSpPr>
          <p:cNvPr id="5" name="Text Placeholder 4">
            <a:extLst>
              <a:ext uri="{FF2B5EF4-FFF2-40B4-BE49-F238E27FC236}">
                <a16:creationId xmlns:a16="http://schemas.microsoft.com/office/drawing/2014/main" id="{3C5881AE-3465-E0FE-3AAD-BAC58777F86E}"/>
              </a:ext>
            </a:extLst>
          </p:cNvPr>
          <p:cNvSpPr>
            <a:spLocks noGrp="1"/>
          </p:cNvSpPr>
          <p:nvPr>
            <p:ph type="body" sz="quarter" idx="15"/>
          </p:nvPr>
        </p:nvSpPr>
        <p:spPr>
          <a:xfrm>
            <a:off x="873124" y="1487321"/>
            <a:ext cx="7788737" cy="481918"/>
          </a:xfrm>
        </p:spPr>
        <p:txBody>
          <a:bodyPr/>
          <a:lstStyle/>
          <a:p>
            <a:pPr algn="just"/>
            <a:r>
              <a:rPr lang="en-AU" dirty="0"/>
              <a:t>(1) We obtained cancer test results from Peter MacCallum Cancer Centre and loaded all results into </a:t>
            </a:r>
            <a:r>
              <a:rPr lang="en-AU" dirty="0" err="1"/>
              <a:t>MongoDb</a:t>
            </a:r>
            <a:r>
              <a:rPr lang="en-AU" dirty="0"/>
              <a:t>.   (2) We, cleaned, normalised and standardised the data in preparation for machine learning. (3)   We used the data to train and test several predictive models. Model outcomes were also stored in </a:t>
            </a:r>
            <a:r>
              <a:rPr lang="en-AU" dirty="0" err="1"/>
              <a:t>MongoDb</a:t>
            </a:r>
            <a:r>
              <a:rPr lang="en-AU" dirty="0"/>
              <a:t>.   (4) We produced accuracy reports and visualisations to determine whether our training was successful.   (5) We applied our models to an independent set of test results to assess their ability to reject results at risk of being false. </a:t>
            </a:r>
          </a:p>
        </p:txBody>
      </p:sp>
      <p:sp>
        <p:nvSpPr>
          <p:cNvPr id="6" name="Text Placeholder 5">
            <a:extLst>
              <a:ext uri="{FF2B5EF4-FFF2-40B4-BE49-F238E27FC236}">
                <a16:creationId xmlns:a16="http://schemas.microsoft.com/office/drawing/2014/main" id="{91809A56-8705-A347-079F-B7A37E066ABB}"/>
              </a:ext>
            </a:extLst>
          </p:cNvPr>
          <p:cNvSpPr>
            <a:spLocks noGrp="1"/>
          </p:cNvSpPr>
          <p:nvPr>
            <p:ph type="body" sz="quarter" idx="16"/>
          </p:nvPr>
        </p:nvSpPr>
        <p:spPr/>
        <p:txBody>
          <a:bodyPr/>
          <a:lstStyle/>
          <a:p>
            <a:endParaRPr lang="en-AU"/>
          </a:p>
        </p:txBody>
      </p:sp>
      <p:sp>
        <p:nvSpPr>
          <p:cNvPr id="7" name="Text Placeholder 6">
            <a:extLst>
              <a:ext uri="{FF2B5EF4-FFF2-40B4-BE49-F238E27FC236}">
                <a16:creationId xmlns:a16="http://schemas.microsoft.com/office/drawing/2014/main" id="{3B8A7274-8B13-57CA-92A7-C603B34AAFCE}"/>
              </a:ext>
            </a:extLst>
          </p:cNvPr>
          <p:cNvSpPr>
            <a:spLocks noGrp="1"/>
          </p:cNvSpPr>
          <p:nvPr>
            <p:ph type="body" sz="quarter" idx="17"/>
          </p:nvPr>
        </p:nvSpPr>
        <p:spPr/>
        <p:txBody>
          <a:bodyPr/>
          <a:lstStyle/>
          <a:p>
            <a:endParaRPr lang="en-AU"/>
          </a:p>
        </p:txBody>
      </p:sp>
      <p:sp>
        <p:nvSpPr>
          <p:cNvPr id="8" name="Text Placeholder 7">
            <a:extLst>
              <a:ext uri="{FF2B5EF4-FFF2-40B4-BE49-F238E27FC236}">
                <a16:creationId xmlns:a16="http://schemas.microsoft.com/office/drawing/2014/main" id="{532A837B-8CBA-E211-49D6-7CE8AE28BF93}"/>
              </a:ext>
            </a:extLst>
          </p:cNvPr>
          <p:cNvSpPr>
            <a:spLocks noGrp="1"/>
          </p:cNvSpPr>
          <p:nvPr>
            <p:ph type="body" sz="quarter" idx="18"/>
          </p:nvPr>
        </p:nvSpPr>
        <p:spPr/>
        <p:txBody>
          <a:bodyPr/>
          <a:lstStyle/>
          <a:p>
            <a:endParaRPr lang="en-AU"/>
          </a:p>
        </p:txBody>
      </p:sp>
      <p:sp>
        <p:nvSpPr>
          <p:cNvPr id="9" name="Text Placeholder 8">
            <a:extLst>
              <a:ext uri="{FF2B5EF4-FFF2-40B4-BE49-F238E27FC236}">
                <a16:creationId xmlns:a16="http://schemas.microsoft.com/office/drawing/2014/main" id="{F198C8BE-F31A-65EC-FDDB-59D06BACAFBF}"/>
              </a:ext>
            </a:extLst>
          </p:cNvPr>
          <p:cNvSpPr>
            <a:spLocks noGrp="1"/>
          </p:cNvSpPr>
          <p:nvPr>
            <p:ph type="body" sz="quarter" idx="19"/>
          </p:nvPr>
        </p:nvSpPr>
        <p:spPr/>
        <p:txBody>
          <a:bodyPr/>
          <a:lstStyle/>
          <a:p>
            <a:endParaRPr lang="en-AU"/>
          </a:p>
        </p:txBody>
      </p:sp>
      <p:sp>
        <p:nvSpPr>
          <p:cNvPr id="10" name="Picture Placeholder 9">
            <a:extLst>
              <a:ext uri="{FF2B5EF4-FFF2-40B4-BE49-F238E27FC236}">
                <a16:creationId xmlns:a16="http://schemas.microsoft.com/office/drawing/2014/main" id="{58263C03-52F5-E4B7-7736-40CB56781A6F}"/>
              </a:ext>
            </a:extLst>
          </p:cNvPr>
          <p:cNvSpPr>
            <a:spLocks noGrp="1"/>
          </p:cNvSpPr>
          <p:nvPr>
            <p:ph type="pic" sz="quarter" idx="20"/>
          </p:nvPr>
        </p:nvSpPr>
        <p:spPr/>
        <p:txBody>
          <a:bodyPr/>
          <a:lstStyle/>
          <a:p>
            <a:endParaRPr lang="en-AU"/>
          </a:p>
        </p:txBody>
      </p:sp>
      <p:sp>
        <p:nvSpPr>
          <p:cNvPr id="11" name="Picture Placeholder 10">
            <a:extLst>
              <a:ext uri="{FF2B5EF4-FFF2-40B4-BE49-F238E27FC236}">
                <a16:creationId xmlns:a16="http://schemas.microsoft.com/office/drawing/2014/main" id="{EA9F4E22-9D0D-E4F9-D05F-2F101D5E1712}"/>
              </a:ext>
            </a:extLst>
          </p:cNvPr>
          <p:cNvSpPr>
            <a:spLocks noGrp="1"/>
          </p:cNvSpPr>
          <p:nvPr>
            <p:ph type="pic" sz="quarter" idx="21"/>
          </p:nvPr>
        </p:nvSpPr>
        <p:spPr/>
        <p:txBody>
          <a:bodyPr/>
          <a:lstStyle/>
          <a:p>
            <a:endParaRPr lang="en-AU"/>
          </a:p>
        </p:txBody>
      </p:sp>
      <p:sp>
        <p:nvSpPr>
          <p:cNvPr id="12" name="Picture Placeholder 11">
            <a:extLst>
              <a:ext uri="{FF2B5EF4-FFF2-40B4-BE49-F238E27FC236}">
                <a16:creationId xmlns:a16="http://schemas.microsoft.com/office/drawing/2014/main" id="{797F1918-9F59-300F-B9C6-8DC97038D6BE}"/>
              </a:ext>
            </a:extLst>
          </p:cNvPr>
          <p:cNvSpPr>
            <a:spLocks noGrp="1"/>
          </p:cNvSpPr>
          <p:nvPr>
            <p:ph type="pic" sz="quarter" idx="22"/>
          </p:nvPr>
        </p:nvSpPr>
        <p:spPr/>
        <p:txBody>
          <a:bodyPr/>
          <a:lstStyle/>
          <a:p>
            <a:endParaRPr lang="en-AU"/>
          </a:p>
        </p:txBody>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A2783A-2442-093A-C269-F00BF4203449}"/>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98AC1B1F-4605-4599-8AD5-8F6FB1C37DCB}"/>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24330F77-7DAA-AC6C-9773-599EAE881C27}"/>
              </a:ext>
            </a:extLst>
          </p:cNvPr>
          <p:cNvSpPr>
            <a:spLocks noGrp="1"/>
          </p:cNvSpPr>
          <p:nvPr>
            <p:ph type="body" sz="quarter" idx="13"/>
          </p:nvPr>
        </p:nvSpPr>
        <p:spPr/>
        <p:txBody>
          <a:bodyPr/>
          <a:lstStyle/>
          <a:p>
            <a:r>
              <a:rPr lang="en-AU" dirty="0" err="1"/>
              <a:t>Preprocessing</a:t>
            </a:r>
            <a:r>
              <a:rPr lang="en-AU" dirty="0"/>
              <a:t> and database</a:t>
            </a:r>
          </a:p>
        </p:txBody>
      </p:sp>
      <p:sp>
        <p:nvSpPr>
          <p:cNvPr id="5" name="Text Placeholder 4">
            <a:extLst>
              <a:ext uri="{FF2B5EF4-FFF2-40B4-BE49-F238E27FC236}">
                <a16:creationId xmlns:a16="http://schemas.microsoft.com/office/drawing/2014/main" id="{0EFB3248-1929-8DCF-2C26-FD9CA865F66E}"/>
              </a:ext>
            </a:extLst>
          </p:cNvPr>
          <p:cNvSpPr>
            <a:spLocks noGrp="1"/>
          </p:cNvSpPr>
          <p:nvPr>
            <p:ph type="body" sz="quarter" idx="15"/>
          </p:nvPr>
        </p:nvSpPr>
        <p:spPr/>
        <p:txBody>
          <a:bodyPr/>
          <a:lstStyle/>
          <a:p>
            <a:endParaRPr lang="en-AU"/>
          </a:p>
        </p:txBody>
      </p:sp>
      <p:sp>
        <p:nvSpPr>
          <p:cNvPr id="6" name="Text Placeholder 5">
            <a:extLst>
              <a:ext uri="{FF2B5EF4-FFF2-40B4-BE49-F238E27FC236}">
                <a16:creationId xmlns:a16="http://schemas.microsoft.com/office/drawing/2014/main" id="{62C85F23-C459-9609-CC7C-04BA81F3E6F0}"/>
              </a:ext>
            </a:extLst>
          </p:cNvPr>
          <p:cNvSpPr>
            <a:spLocks noGrp="1"/>
          </p:cNvSpPr>
          <p:nvPr>
            <p:ph type="body" sz="quarter" idx="16"/>
          </p:nvPr>
        </p:nvSpPr>
        <p:spPr/>
        <p:txBody>
          <a:bodyPr/>
          <a:lstStyle/>
          <a:p>
            <a:endParaRPr lang="en-AU"/>
          </a:p>
        </p:txBody>
      </p:sp>
      <p:sp>
        <p:nvSpPr>
          <p:cNvPr id="7" name="Text Placeholder 6">
            <a:extLst>
              <a:ext uri="{FF2B5EF4-FFF2-40B4-BE49-F238E27FC236}">
                <a16:creationId xmlns:a16="http://schemas.microsoft.com/office/drawing/2014/main" id="{209C7CB7-9F29-7EA7-1751-A81894784C4F}"/>
              </a:ext>
            </a:extLst>
          </p:cNvPr>
          <p:cNvSpPr>
            <a:spLocks noGrp="1"/>
          </p:cNvSpPr>
          <p:nvPr>
            <p:ph type="body" sz="quarter" idx="17"/>
          </p:nvPr>
        </p:nvSpPr>
        <p:spPr/>
        <p:txBody>
          <a:bodyPr/>
          <a:lstStyle/>
          <a:p>
            <a:endParaRPr lang="en-AU"/>
          </a:p>
        </p:txBody>
      </p:sp>
      <p:sp>
        <p:nvSpPr>
          <p:cNvPr id="8" name="Text Placeholder 7">
            <a:extLst>
              <a:ext uri="{FF2B5EF4-FFF2-40B4-BE49-F238E27FC236}">
                <a16:creationId xmlns:a16="http://schemas.microsoft.com/office/drawing/2014/main" id="{E40D0641-B325-F2D0-299C-83B1A5B9230E}"/>
              </a:ext>
            </a:extLst>
          </p:cNvPr>
          <p:cNvSpPr>
            <a:spLocks noGrp="1"/>
          </p:cNvSpPr>
          <p:nvPr>
            <p:ph type="body" sz="quarter" idx="18"/>
          </p:nvPr>
        </p:nvSpPr>
        <p:spPr/>
        <p:txBody>
          <a:bodyPr/>
          <a:lstStyle/>
          <a:p>
            <a:endParaRPr lang="en-AU"/>
          </a:p>
        </p:txBody>
      </p:sp>
      <p:sp>
        <p:nvSpPr>
          <p:cNvPr id="9" name="Text Placeholder 8">
            <a:extLst>
              <a:ext uri="{FF2B5EF4-FFF2-40B4-BE49-F238E27FC236}">
                <a16:creationId xmlns:a16="http://schemas.microsoft.com/office/drawing/2014/main" id="{A783BAA5-4674-943A-BFC7-014773798B8A}"/>
              </a:ext>
            </a:extLst>
          </p:cNvPr>
          <p:cNvSpPr>
            <a:spLocks noGrp="1"/>
          </p:cNvSpPr>
          <p:nvPr>
            <p:ph type="body" sz="quarter" idx="19"/>
          </p:nvPr>
        </p:nvSpPr>
        <p:spPr/>
        <p:txBody>
          <a:bodyPr/>
          <a:lstStyle/>
          <a:p>
            <a:endParaRPr lang="en-AU"/>
          </a:p>
        </p:txBody>
      </p:sp>
      <p:sp>
        <p:nvSpPr>
          <p:cNvPr id="10" name="Picture Placeholder 9">
            <a:extLst>
              <a:ext uri="{FF2B5EF4-FFF2-40B4-BE49-F238E27FC236}">
                <a16:creationId xmlns:a16="http://schemas.microsoft.com/office/drawing/2014/main" id="{E7DF7B29-4FC2-F13C-F1DA-0503EE08B878}"/>
              </a:ext>
            </a:extLst>
          </p:cNvPr>
          <p:cNvSpPr>
            <a:spLocks noGrp="1"/>
          </p:cNvSpPr>
          <p:nvPr>
            <p:ph type="pic" sz="quarter" idx="20"/>
          </p:nvPr>
        </p:nvSpPr>
        <p:spPr/>
      </p:sp>
      <p:sp>
        <p:nvSpPr>
          <p:cNvPr id="11" name="Picture Placeholder 10">
            <a:extLst>
              <a:ext uri="{FF2B5EF4-FFF2-40B4-BE49-F238E27FC236}">
                <a16:creationId xmlns:a16="http://schemas.microsoft.com/office/drawing/2014/main" id="{ECC99C3A-EE24-B91F-22B7-B3CA08896DF2}"/>
              </a:ext>
            </a:extLst>
          </p:cNvPr>
          <p:cNvSpPr>
            <a:spLocks noGrp="1"/>
          </p:cNvSpPr>
          <p:nvPr>
            <p:ph type="pic" sz="quarter" idx="21"/>
          </p:nvPr>
        </p:nvSpPr>
        <p:spPr/>
      </p:sp>
      <p:sp>
        <p:nvSpPr>
          <p:cNvPr id="12" name="Picture Placeholder 11">
            <a:extLst>
              <a:ext uri="{FF2B5EF4-FFF2-40B4-BE49-F238E27FC236}">
                <a16:creationId xmlns:a16="http://schemas.microsoft.com/office/drawing/2014/main" id="{E040FEFA-5BE9-AFB6-DF6D-55BE67A1DE7D}"/>
              </a:ext>
            </a:extLst>
          </p:cNvPr>
          <p:cNvSpPr>
            <a:spLocks noGrp="1"/>
          </p:cNvSpPr>
          <p:nvPr>
            <p:ph type="pic" sz="quarter" idx="22"/>
          </p:nvPr>
        </p:nvSpPr>
        <p:spPr/>
      </p:sp>
    </p:spTree>
    <p:extLst>
      <p:ext uri="{BB962C8B-B14F-4D97-AF65-F5344CB8AC3E}">
        <p14:creationId xmlns:p14="http://schemas.microsoft.com/office/powerpoint/2010/main" val="2932323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329F2-1A76-50FF-37D4-4271CF56B008}"/>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 Model</a:t>
            </a:r>
          </a:p>
        </p:txBody>
      </p:sp>
      <p:sp>
        <p:nvSpPr>
          <p:cNvPr id="5" name="Text Placeholder 4">
            <a:extLst>
              <a:ext uri="{FF2B5EF4-FFF2-40B4-BE49-F238E27FC236}">
                <a16:creationId xmlns:a16="http://schemas.microsoft.com/office/drawing/2014/main" id="{7EC9ECE8-C9B9-48E7-53D9-753908A90181}"/>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p:txBody>
          <a:bodyPr/>
          <a:lstStyle/>
          <a:p>
            <a:endParaRPr lang="en-AU"/>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2"/>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3"/>
          <a:stretch>
            <a:fillRect/>
          </a:stretch>
        </p:blipFill>
        <p:spPr>
          <a:xfrm>
            <a:off x="5979730" y="3277753"/>
            <a:ext cx="5799050" cy="2880000"/>
          </a:xfrm>
          <a:prstGeom prst="rect">
            <a:avLst/>
          </a:prstGeom>
        </p:spPr>
      </p:pic>
    </p:spTree>
    <p:extLst>
      <p:ext uri="{BB962C8B-B14F-4D97-AF65-F5344CB8AC3E}">
        <p14:creationId xmlns:p14="http://schemas.microsoft.com/office/powerpoint/2010/main" val="374447902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EEEBEC-A8A6-7F68-E8A8-99DE3C9FBAC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3125" y="1433430"/>
            <a:ext cx="4044864" cy="1185570"/>
          </a:xfrm>
        </p:spPr>
        <p:txBody>
          <a:bodyPr/>
          <a:lstStyle/>
          <a:p>
            <a:pPr algn="just"/>
            <a:r>
              <a:rPr lang="en-AU" dirty="0"/>
              <a:t>Random Forest works well with smaller data sets and is very explainable compared to other ML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2"/>
          <a:stretch>
            <a:fillRect/>
          </a:stretch>
        </p:blipFill>
        <p:spPr>
          <a:xfrm>
            <a:off x="4122286" y="3453053"/>
            <a:ext cx="4573334" cy="2880000"/>
          </a:xfrm>
          <a:prstGeom prst="rect">
            <a:avLst/>
          </a:prstGeom>
        </p:spPr>
      </p:pic>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3"/>
          <a:stretch>
            <a:fillRect/>
          </a:stretch>
        </p:blipFill>
        <p:spPr>
          <a:xfrm>
            <a:off x="8594472" y="3461233"/>
            <a:ext cx="3504674" cy="2988894"/>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4"/>
          <a:stretch>
            <a:fillRect/>
          </a:stretch>
        </p:blipFill>
        <p:spPr>
          <a:xfrm>
            <a:off x="1401958" y="415988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820327"/>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This model is quite good at predicting a correct test result  (recall 93%) but very poor at predicting an incorrect test result (recall 35%)</a:t>
            </a:r>
          </a:p>
          <a:p>
            <a:endParaRPr lang="en-AU" dirty="0"/>
          </a:p>
        </p:txBody>
      </p:sp>
    </p:spTree>
    <p:extLst>
      <p:ext uri="{BB962C8B-B14F-4D97-AF65-F5344CB8AC3E}">
        <p14:creationId xmlns:p14="http://schemas.microsoft.com/office/powerpoint/2010/main" val="18638338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A07AD6-3011-5893-70D2-233BBB91F19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p:txBody>
          <a:bodyPr/>
          <a:lstStyle/>
          <a:p>
            <a:r>
              <a:rPr lang="en-AU" dirty="0"/>
              <a:t>Predictions</a:t>
            </a:r>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a:xfrm>
            <a:off x="326860" y="1651610"/>
            <a:ext cx="4044864" cy="1185570"/>
          </a:xfrm>
        </p:spPr>
        <p:txBody>
          <a:bodyPr/>
          <a:lstStyle/>
          <a:p>
            <a:endParaRPr lang="en-AU" dirty="0"/>
          </a:p>
        </p:txBody>
      </p:sp>
      <p:pic>
        <p:nvPicPr>
          <p:cNvPr id="10" name="Picture 9" descr="A graph of blue squares&#10;&#10;Description automatically generated">
            <a:extLst>
              <a:ext uri="{FF2B5EF4-FFF2-40B4-BE49-F238E27FC236}">
                <a16:creationId xmlns:a16="http://schemas.microsoft.com/office/drawing/2014/main" id="{31970C9B-0884-25F7-817D-3CF2D597936A}"/>
              </a:ext>
            </a:extLst>
          </p:cNvPr>
          <p:cNvPicPr>
            <a:picLocks noChangeAspect="1"/>
          </p:cNvPicPr>
          <p:nvPr/>
        </p:nvPicPr>
        <p:blipFill>
          <a:blip r:embed="rId2"/>
          <a:stretch>
            <a:fillRect/>
          </a:stretch>
        </p:blipFill>
        <p:spPr>
          <a:xfrm>
            <a:off x="111121" y="3098470"/>
            <a:ext cx="4260603" cy="3195452"/>
          </a:xfrm>
          <a:prstGeom prst="rect">
            <a:avLst/>
          </a:prstGeom>
        </p:spPr>
      </p:pic>
      <p:pic>
        <p:nvPicPr>
          <p:cNvPr id="12" name="Picture 11" descr="A graph of a graph with blue and orange bars&#10;&#10;Description automatically generated">
            <a:extLst>
              <a:ext uri="{FF2B5EF4-FFF2-40B4-BE49-F238E27FC236}">
                <a16:creationId xmlns:a16="http://schemas.microsoft.com/office/drawing/2014/main" id="{8F0C1FDE-8579-8EB6-27E3-9FE3E2F4835B}"/>
              </a:ext>
            </a:extLst>
          </p:cNvPr>
          <p:cNvPicPr>
            <a:picLocks noChangeAspect="1"/>
          </p:cNvPicPr>
          <p:nvPr/>
        </p:nvPicPr>
        <p:blipFill>
          <a:blip r:embed="rId3"/>
          <a:stretch>
            <a:fillRect/>
          </a:stretch>
        </p:blipFill>
        <p:spPr>
          <a:xfrm>
            <a:off x="4066122" y="3135630"/>
            <a:ext cx="4195947" cy="3146960"/>
          </a:xfrm>
          <a:prstGeom prst="rect">
            <a:avLst/>
          </a:prstGeom>
        </p:spPr>
      </p:pic>
      <p:pic>
        <p:nvPicPr>
          <p:cNvPr id="14" name="Picture 13" descr="A green and red rectangular box with white text&#10;&#10;Description automatically generated">
            <a:extLst>
              <a:ext uri="{FF2B5EF4-FFF2-40B4-BE49-F238E27FC236}">
                <a16:creationId xmlns:a16="http://schemas.microsoft.com/office/drawing/2014/main" id="{C7C812D6-E3F4-2E23-F9E7-21F8580C7521}"/>
              </a:ext>
            </a:extLst>
          </p:cNvPr>
          <p:cNvPicPr>
            <a:picLocks noChangeAspect="1"/>
          </p:cNvPicPr>
          <p:nvPr/>
        </p:nvPicPr>
        <p:blipFill>
          <a:blip r:embed="rId4"/>
          <a:stretch>
            <a:fillRect/>
          </a:stretch>
        </p:blipFill>
        <p:spPr>
          <a:xfrm>
            <a:off x="8063346" y="3429000"/>
            <a:ext cx="3943351" cy="2628900"/>
          </a:xfrm>
          <a:prstGeom prst="rect">
            <a:avLst/>
          </a:prstGeom>
        </p:spPr>
      </p:pic>
    </p:spTree>
    <p:extLst>
      <p:ext uri="{BB962C8B-B14F-4D97-AF65-F5344CB8AC3E}">
        <p14:creationId xmlns:p14="http://schemas.microsoft.com/office/powerpoint/2010/main" val="3749924451"/>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Props1.xml><?xml version="1.0" encoding="utf-8"?>
<ds:datastoreItem xmlns:ds="http://schemas.openxmlformats.org/officeDocument/2006/customXml" ds:itemID="{1F1435F8-46AD-49B6-BCC5-F46217BFA83D}">
  <ds:schemaRefs>
    <ds:schemaRef ds:uri="http://schemas.microsoft.com/sharepoint/v3/contenttype/forms"/>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E8420B-89D8-4879-86EF-941ACA22E2AE}">
  <ds:schemaRefs>
    <ds:schemaRef ds:uri="60ee20dc-9b3a-4e34-8940-281fdbd4adea"/>
    <ds:schemaRef ds:uri="http://purl.org/dc/dcmitype/"/>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2006/metadata/properties"/>
    <ds:schemaRef ds:uri="http://schemas.microsoft.com/office/infopath/2007/PartnerControls"/>
    <ds:schemaRef ds:uri="30989c6c-7074-4891-be78-27cd045be243"/>
    <ds:schemaRef ds:uri="85b3e068-14d7-4ebe-9176-3232802d73ff"/>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2814</TotalTime>
  <Words>463</Words>
  <Application>Microsoft Macintosh PowerPoint</Application>
  <PresentationFormat>Widescreen</PresentationFormat>
  <Paragraphs>41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Evaluating the accuracy of cancer diagnostic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Andrew Fellowes</cp:lastModifiedBy>
  <cp:revision>52</cp:revision>
  <dcterms:created xsi:type="dcterms:W3CDTF">2022-05-11T01:55:24Z</dcterms:created>
  <dcterms:modified xsi:type="dcterms:W3CDTF">2023-08-09T22:05:21Z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